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8229600" cx="14630400"/>
  <p:notesSz cx="14630400" cy="8229600"/>
  <p:embeddedFontLst>
    <p:embeddedFont>
      <p:font typeface="Lato"/>
      <p:regular r:id="rId26"/>
      <p:bold r:id="rId27"/>
      <p:italic r:id="rId28"/>
      <p:boldItalic r:id="rId29"/>
    </p:embeddedFont>
    <p:embeddedFont>
      <p:font typeface="Gelasio"/>
      <p:regular r:id="rId30"/>
      <p:bold r:id="rId31"/>
      <p:italic r:id="rId32"/>
      <p:boldItalic r:id="rId33"/>
    </p:embeddedFont>
    <p:embeddedFont>
      <p:font typeface="Gelasio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slide" Target="slides/slide19.xml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elasio-bold.fntdata"/><Relationship Id="rId30" Type="http://schemas.openxmlformats.org/officeDocument/2006/relationships/font" Target="fonts/Gelasio-regular.fntdata"/><Relationship Id="rId11" Type="http://schemas.openxmlformats.org/officeDocument/2006/relationships/slide" Target="slides/slide5.xml"/><Relationship Id="rId33" Type="http://schemas.openxmlformats.org/officeDocument/2006/relationships/font" Target="fonts/Gelasio-boldItalic.fntdata"/><Relationship Id="rId10" Type="http://schemas.openxmlformats.org/officeDocument/2006/relationships/slide" Target="slides/slide4.xml"/><Relationship Id="rId32" Type="http://schemas.openxmlformats.org/officeDocument/2006/relationships/font" Target="fonts/Gelasio-italic.fntdata"/><Relationship Id="rId13" Type="http://schemas.openxmlformats.org/officeDocument/2006/relationships/slide" Target="slides/slide7.xml"/><Relationship Id="rId35" Type="http://schemas.openxmlformats.org/officeDocument/2006/relationships/font" Target="fonts/GelasioSemiBold-bold.fntdata"/><Relationship Id="rId12" Type="http://schemas.openxmlformats.org/officeDocument/2006/relationships/slide" Target="slides/slide6.xml"/><Relationship Id="rId34" Type="http://schemas.openxmlformats.org/officeDocument/2006/relationships/font" Target="fonts/Gelasio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Gelasio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GelasioSemiBold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8286750" y="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1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0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p10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1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p11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2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1" name="Google Shape;301;p12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p13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4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14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7" name="Google Shape;317;p14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5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15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6" name="Google Shape;336;p15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6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6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5" name="Google Shape;365;p16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1" name="Google Shape;391;p17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8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9" name="Google Shape;399;p18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9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6" name="Google Shape;406;p19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2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2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3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3:notes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4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p5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6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6:notes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p7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8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8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p8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p9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" name="Google Shape;20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2" type="body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8" name="Google Shape;78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3" name="Google Shape;83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8" name="Google Shape;88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5" name="Google Shape;95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0" name="Google Shape;100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5" name="Google Shape;105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0" name="Google Shape;110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5" name="Google Shape;115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0" name="Google Shape;120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5" name="Google Shape;125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614919" y="2397963"/>
            <a:ext cx="6802119" cy="4722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5" name="Google Shape;45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0" name="Google Shape;50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5" name="Google Shape;55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0" y="0"/>
            <a:ext cx="14630400" cy="8229600"/>
          </a:xfrm>
          <a:custGeom>
            <a:rect b="b" l="l" r="r" t="t"/>
            <a:pathLst>
              <a:path extrusionOk="0" h="8229600" w="146304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FFFB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8176" y="7751062"/>
            <a:ext cx="172516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/>
          <p:nvPr>
            <p:ph type="ctrTitle"/>
          </p:nvPr>
        </p:nvSpPr>
        <p:spPr>
          <a:xfrm>
            <a:off x="6268973" y="1856943"/>
            <a:ext cx="6655434" cy="1938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" type="subTitle"/>
          </p:nvPr>
        </p:nvSpPr>
        <p:spPr>
          <a:xfrm>
            <a:off x="6360414" y="4714748"/>
            <a:ext cx="6774180" cy="13074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14630400" cy="8229600"/>
          </a:xfrm>
          <a:custGeom>
            <a:rect b="b" l="l" r="r" t="t"/>
            <a:pathLst>
              <a:path extrusionOk="0" h="8229600" w="146304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FFFB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2838176" y="7751062"/>
            <a:ext cx="1725168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100" u="none" cap="none" strike="noStrike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7614919" y="2397963"/>
            <a:ext cx="6802119" cy="4722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34100" lIns="134100" spcFirstLastPara="1" rIns="134100" wrap="square" tIns="134100">
            <a:noAutofit/>
          </a:bodyPr>
          <a:lstStyle>
            <a:lvl1pPr lvl="0" algn="r">
              <a:buNone/>
              <a:defRPr sz="1900">
                <a:solidFill>
                  <a:schemeClr val="tx1"/>
                </a:solidFill>
              </a:defRPr>
            </a:lvl1pPr>
            <a:lvl2pPr lvl="1" algn="r">
              <a:buNone/>
              <a:defRPr sz="1900">
                <a:solidFill>
                  <a:schemeClr val="tx1"/>
                </a:solidFill>
              </a:defRPr>
            </a:lvl2pPr>
            <a:lvl3pPr lvl="2" algn="r">
              <a:buNone/>
              <a:defRPr sz="1900">
                <a:solidFill>
                  <a:schemeClr val="tx1"/>
                </a:solidFill>
              </a:defRPr>
            </a:lvl3pPr>
            <a:lvl4pPr lvl="3" algn="r">
              <a:buNone/>
              <a:defRPr sz="1900">
                <a:solidFill>
                  <a:schemeClr val="tx1"/>
                </a:solidFill>
              </a:defRPr>
            </a:lvl4pPr>
            <a:lvl5pPr lvl="4" algn="r">
              <a:buNone/>
              <a:defRPr sz="1900">
                <a:solidFill>
                  <a:schemeClr val="tx1"/>
                </a:solidFill>
              </a:defRPr>
            </a:lvl5pPr>
            <a:lvl6pPr lvl="5" algn="r">
              <a:buNone/>
              <a:defRPr sz="1900">
                <a:solidFill>
                  <a:schemeClr val="tx1"/>
                </a:solidFill>
              </a:defRPr>
            </a:lvl6pPr>
            <a:lvl7pPr lvl="6" algn="r">
              <a:buNone/>
              <a:defRPr sz="1900">
                <a:solidFill>
                  <a:schemeClr val="tx1"/>
                </a:solidFill>
              </a:defRPr>
            </a:lvl7pPr>
            <a:lvl8pPr lvl="7" algn="r">
              <a:buNone/>
              <a:defRPr sz="1900">
                <a:solidFill>
                  <a:schemeClr val="tx1"/>
                </a:solidFill>
              </a:defRPr>
            </a:lvl8pPr>
            <a:lvl9pPr lvl="8" algn="r">
              <a:buNone/>
              <a:defRPr sz="19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Relationship Id="rId5" Type="http://schemas.openxmlformats.org/officeDocument/2006/relationships/image" Target="../media/image11.png"/><Relationship Id="rId6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2" name="Google Shape;13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/>
          <p:nvPr/>
        </p:nvSpPr>
        <p:spPr>
          <a:xfrm>
            <a:off x="793790" y="1806773"/>
            <a:ext cx="7556400" cy="3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6150"/>
              <a:buFont typeface="Lato"/>
              <a:buNone/>
            </a:pPr>
            <a:r>
              <a:rPr b="1" i="0" lang="en-US" sz="61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Phishing URL Detection: A Machine Learning Approach</a:t>
            </a:r>
            <a:endParaRPr b="0" i="0" sz="6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4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33"/>
          <p:cNvGrpSpPr/>
          <p:nvPr/>
        </p:nvGrpSpPr>
        <p:grpSpPr>
          <a:xfrm>
            <a:off x="267950" y="227075"/>
            <a:ext cx="14313553" cy="8002629"/>
            <a:chOff x="728465" y="353561"/>
            <a:chExt cx="13792207" cy="7775582"/>
          </a:xfrm>
        </p:grpSpPr>
        <p:pic>
          <p:nvPicPr>
            <p:cNvPr id="282" name="Google Shape;282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28465" y="353561"/>
              <a:ext cx="8758986" cy="67200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3" name="Google Shape;283;p33"/>
            <p:cNvSpPr/>
            <p:nvPr/>
          </p:nvSpPr>
          <p:spPr>
            <a:xfrm>
              <a:off x="10863072" y="353568"/>
              <a:ext cx="3657600" cy="7775575"/>
            </a:xfrm>
            <a:custGeom>
              <a:rect b="b" l="l" r="r" t="t"/>
              <a:pathLst>
                <a:path extrusionOk="0" h="7775575" w="3657600">
                  <a:moveTo>
                    <a:pt x="3657600" y="0"/>
                  </a:moveTo>
                  <a:lnTo>
                    <a:pt x="0" y="0"/>
                  </a:lnTo>
                  <a:lnTo>
                    <a:pt x="0" y="7775448"/>
                  </a:lnTo>
                  <a:lnTo>
                    <a:pt x="3657600" y="7775448"/>
                  </a:lnTo>
                  <a:lnTo>
                    <a:pt x="3657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10863072" y="353568"/>
              <a:ext cx="3657600" cy="7775575"/>
            </a:xfrm>
            <a:custGeom>
              <a:rect b="b" l="l" r="r" t="t"/>
              <a:pathLst>
                <a:path extrusionOk="0" h="7775575" w="3657600">
                  <a:moveTo>
                    <a:pt x="0" y="7775448"/>
                  </a:moveTo>
                  <a:lnTo>
                    <a:pt x="3657600" y="7775448"/>
                  </a:lnTo>
                  <a:lnTo>
                    <a:pt x="3657600" y="0"/>
                  </a:lnTo>
                  <a:lnTo>
                    <a:pt x="0" y="0"/>
                  </a:lnTo>
                  <a:lnTo>
                    <a:pt x="0" y="7775448"/>
                  </a:lnTo>
                  <a:close/>
                </a:path>
              </a:pathLst>
            </a:custGeom>
            <a:noFill/>
            <a:ln cap="flat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5" name="Google Shape;285;p33"/>
          <p:cNvSpPr txBox="1"/>
          <p:nvPr/>
        </p:nvSpPr>
        <p:spPr>
          <a:xfrm>
            <a:off x="9354000" y="457200"/>
            <a:ext cx="5166300" cy="6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Gelasio"/>
                <a:ea typeface="Gelasio"/>
                <a:cs typeface="Gelasio"/>
                <a:sym typeface="Gelasio"/>
              </a:rPr>
              <a:t>Features 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Types of Features:</a:t>
            </a:r>
            <a:endParaRPr sz="2000"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structural features</a:t>
            </a: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 e.g. domain length</a:t>
            </a:r>
            <a:endParaRPr sz="1800"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content-based features e.g. website title</a:t>
            </a:r>
            <a:endParaRPr sz="1800"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security features e.g. domain registration</a:t>
            </a:r>
            <a:endParaRPr sz="1800"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similarity features e.g. url similarity score</a:t>
            </a:r>
            <a:endParaRPr sz="1800"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randomness indicators e.g. domain entropy.</a:t>
            </a:r>
            <a:endParaRPr sz="1800"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Gelasio"/>
              <a:ea typeface="Gelasio"/>
              <a:cs typeface="Gelasio"/>
              <a:sym typeface="Gelasio"/>
            </a:endParaRPr>
          </a:p>
          <a:p>
            <a:pPr indent="0" lvl="0" marL="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Phishers exploit trust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Features like domain length, HTTPS presence, and brand names capture these traits.</a:t>
            </a:r>
            <a:endParaRPr b="0" i="0" sz="1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Gelasio"/>
              <a:ea typeface="Gelasio"/>
              <a:cs typeface="Gelasio"/>
              <a:sym typeface="Gelasio"/>
            </a:endParaRPr>
          </a:p>
          <a:p>
            <a:pPr indent="0" lvl="0" marL="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Obfuscation</a:t>
            </a: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lasio"/>
              <a:buChar char="➢"/>
            </a:pPr>
            <a:r>
              <a:rPr lang="en-US" sz="1800">
                <a:latin typeface="Gelasio"/>
                <a:ea typeface="Gelasio"/>
                <a:cs typeface="Gelasio"/>
                <a:sym typeface="Gelasio"/>
              </a:rPr>
              <a:t>Features like title, description_similarity, suspicious keywords detect impersonation or buried intent.</a:t>
            </a:r>
            <a:endParaRPr b="0" i="0" sz="1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86" name="Google Shape;286;p33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>
            <p:ph type="title"/>
          </p:nvPr>
        </p:nvSpPr>
        <p:spPr>
          <a:xfrm>
            <a:off x="1447801" y="381000"/>
            <a:ext cx="73914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200">
                <a:latin typeface="Gelasio"/>
                <a:ea typeface="Gelasio"/>
                <a:cs typeface="Gelasio"/>
                <a:sym typeface="Gelasio"/>
              </a:rPr>
              <a:t>Methodology and Modeling</a:t>
            </a:r>
            <a:endParaRPr sz="3200"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92" name="Google Shape;292;p34"/>
          <p:cNvSpPr/>
          <p:nvPr/>
        </p:nvSpPr>
        <p:spPr>
          <a:xfrm>
            <a:off x="7534656" y="6782968"/>
            <a:ext cx="6986270" cy="1216864"/>
          </a:xfrm>
          <a:custGeom>
            <a:rect b="b" l="l" r="r" t="t"/>
            <a:pathLst>
              <a:path extrusionOk="0" h="6611620" w="6986269">
                <a:moveTo>
                  <a:pt x="0" y="6611111"/>
                </a:moveTo>
                <a:lnTo>
                  <a:pt x="6986016" y="6611111"/>
                </a:lnTo>
                <a:lnTo>
                  <a:pt x="6986016" y="0"/>
                </a:lnTo>
                <a:lnTo>
                  <a:pt x="0" y="0"/>
                </a:lnTo>
                <a:lnTo>
                  <a:pt x="0" y="6611111"/>
                </a:lnTo>
                <a:close/>
              </a:path>
            </a:pathLst>
          </a:custGeom>
          <a:noFill/>
          <a:ln cap="flat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495505" y="6477000"/>
            <a:ext cx="6749410" cy="1522832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4"/>
          <p:cNvSpPr/>
          <p:nvPr/>
        </p:nvSpPr>
        <p:spPr>
          <a:xfrm>
            <a:off x="7848600" y="6476999"/>
            <a:ext cx="6568435" cy="152283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12801600" y="7848599"/>
            <a:ext cx="1719326" cy="305969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00" y="1771075"/>
            <a:ext cx="8846200" cy="58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4"/>
          <p:cNvSpPr txBox="1"/>
          <p:nvPr/>
        </p:nvSpPr>
        <p:spPr>
          <a:xfrm>
            <a:off x="9622850" y="457200"/>
            <a:ext cx="4897500" cy="6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2667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Iterative approach optimizing precision and recall using F1-scores</a:t>
            </a:r>
            <a:r>
              <a:rPr b="0" i="0" lang="en-US" sz="20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Used pipelines to make preprocessing and modeling more seamless.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190500" lvl="0" marL="3556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Incorporated hyperparameter tuning and PCA keeping 95% of the variance which reduced noise and boosted model performance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9144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9144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Best performing models included SVM followed by </a:t>
            </a: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R</a:t>
            </a: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andom </a:t>
            </a: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F</a:t>
            </a: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orest and boosted models.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98" name="Google Shape;298;p34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/>
          <p:nvPr/>
        </p:nvSpPr>
        <p:spPr>
          <a:xfrm>
            <a:off x="8061900" y="6654099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5"/>
          <p:cNvSpPr txBox="1"/>
          <p:nvPr/>
        </p:nvSpPr>
        <p:spPr>
          <a:xfrm>
            <a:off x="9622850" y="457200"/>
            <a:ext cx="4897500" cy="6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Gelasio"/>
                <a:ea typeface="Gelasio"/>
                <a:cs typeface="Gelasio"/>
                <a:sym typeface="Gelasio"/>
              </a:rPr>
              <a:t>Most Important Features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2667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URL was the most important feature across boosted models and random forests.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Models seemed to have picked up more patterns from the URLs themselves and our extracted features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190500" lvl="0" marL="3556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Further feature extraction and engineering would likely improve the models’ generalizability and balance precision and recall.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305" name="Google Shape;30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975" y="1463000"/>
            <a:ext cx="8150775" cy="48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5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928" y="1658110"/>
            <a:ext cx="14246352" cy="64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6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725">
            <a:spAutoFit/>
          </a:bodyPr>
          <a:lstStyle/>
          <a:p>
            <a:pPr indent="0" lvl="0" marL="571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Deploying the Detector</a:t>
            </a:r>
            <a:endParaRPr/>
          </a:p>
        </p:txBody>
      </p:sp>
      <p:sp>
        <p:nvSpPr>
          <p:cNvPr id="313" name="Google Shape;313;p36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2B9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9" name="Google Shape;31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7"/>
          <p:cNvSpPr/>
          <p:nvPr/>
        </p:nvSpPr>
        <p:spPr>
          <a:xfrm>
            <a:off x="6259473" y="608290"/>
            <a:ext cx="7597800" cy="13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300"/>
              <a:buFont typeface="Lato"/>
              <a:buNone/>
            </a:pPr>
            <a:r>
              <a:rPr b="1" i="0" lang="en-US" sz="43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Key Insights 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21" name="Google Shape;32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4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7"/>
          <p:cNvSpPr/>
          <p:nvPr/>
        </p:nvSpPr>
        <p:spPr>
          <a:xfrm>
            <a:off x="7695124" y="2540800"/>
            <a:ext cx="36279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Better URL description</a:t>
            </a:r>
            <a:endParaRPr b="0" i="0" sz="21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323" name="Google Shape;323;p37"/>
          <p:cNvSpPr/>
          <p:nvPr/>
        </p:nvSpPr>
        <p:spPr>
          <a:xfrm>
            <a:off x="7695125" y="3018347"/>
            <a:ext cx="61623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Additional feature engineering could help the model learn more patterns from urls rather than from the urls themselves.</a:t>
            </a:r>
            <a:endParaRPr b="0" i="0" sz="17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324" name="Google Shape;324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94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7"/>
          <p:cNvSpPr/>
          <p:nvPr/>
        </p:nvSpPr>
        <p:spPr>
          <a:xfrm>
            <a:off x="7695125" y="4307925"/>
            <a:ext cx="61623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Hyperparameter Tuning</a:t>
            </a:r>
            <a:endParaRPr b="0" i="0" sz="21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7695125" y="4785475"/>
            <a:ext cx="6162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Tuning hyperparameters enhanced discrimination between phishing and legitimate URLs, improving overall F1 scores.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27" name="Google Shape;327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94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/>
          <p:nvPr/>
        </p:nvSpPr>
        <p:spPr>
          <a:xfrm>
            <a:off x="7695128" y="6075045"/>
            <a:ext cx="27612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PCA Application</a:t>
            </a:r>
            <a:endParaRPr b="0" i="0" sz="2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7"/>
          <p:cNvSpPr/>
          <p:nvPr/>
        </p:nvSpPr>
        <p:spPr>
          <a:xfrm>
            <a:off x="7695125" y="6552596"/>
            <a:ext cx="6162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Helped reduce noise and improved model stability especially for complex models like Gradient Boosting and XGBoost.</a:t>
            </a:r>
            <a:endParaRPr b="0" i="0" sz="1700" u="none" cap="none" strike="noStrike">
              <a:solidFill>
                <a:srgbClr val="4A4A45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330" name="Google Shape;330;p37"/>
          <p:cNvSpPr txBox="1"/>
          <p:nvPr/>
        </p:nvSpPr>
        <p:spPr>
          <a:xfrm>
            <a:off x="12787150" y="7698275"/>
            <a:ext cx="1782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highlight>
                <a:srgbClr val="DDD2B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7"/>
          <p:cNvSpPr/>
          <p:nvPr/>
        </p:nvSpPr>
        <p:spPr>
          <a:xfrm>
            <a:off x="12495475" y="7545100"/>
            <a:ext cx="2098800" cy="633900"/>
          </a:xfrm>
          <a:prstGeom prst="rect">
            <a:avLst/>
          </a:prstGeom>
          <a:solidFill>
            <a:srgbClr val="EEE8DD"/>
          </a:solidFill>
          <a:ln cap="flat" cmpd="sng" w="9525">
            <a:solidFill>
              <a:srgbClr val="DDD2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7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8" name="Google Shape;33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8"/>
          <p:cNvSpPr/>
          <p:nvPr/>
        </p:nvSpPr>
        <p:spPr>
          <a:xfrm>
            <a:off x="793790" y="636151"/>
            <a:ext cx="6682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Challenges and Next Steps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/>
          <p:nvPr/>
        </p:nvSpPr>
        <p:spPr>
          <a:xfrm>
            <a:off x="1118711" y="1685092"/>
            <a:ext cx="30600" cy="59082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8"/>
          <p:cNvSpPr/>
          <p:nvPr/>
        </p:nvSpPr>
        <p:spPr>
          <a:xfrm>
            <a:off x="1358622" y="2180153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8"/>
          <p:cNvSpPr/>
          <p:nvPr/>
        </p:nvSpPr>
        <p:spPr>
          <a:xfrm>
            <a:off x="878800" y="1940243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8"/>
          <p:cNvSpPr/>
          <p:nvPr/>
        </p:nvSpPr>
        <p:spPr>
          <a:xfrm>
            <a:off x="1035248" y="2025253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8"/>
          <p:cNvSpPr/>
          <p:nvPr/>
        </p:nvSpPr>
        <p:spPr>
          <a:xfrm>
            <a:off x="2381488" y="191190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Compute Constraints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8"/>
          <p:cNvSpPr/>
          <p:nvPr/>
        </p:nvSpPr>
        <p:spPr>
          <a:xfrm>
            <a:off x="2381488" y="2402324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Scaling to large datasets.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8"/>
          <p:cNvSpPr/>
          <p:nvPr/>
        </p:nvSpPr>
        <p:spPr>
          <a:xfrm>
            <a:off x="1358622" y="3713917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8"/>
          <p:cNvSpPr/>
          <p:nvPr/>
        </p:nvSpPr>
        <p:spPr>
          <a:xfrm>
            <a:off x="878800" y="3474006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8"/>
          <p:cNvSpPr/>
          <p:nvPr/>
        </p:nvSpPr>
        <p:spPr>
          <a:xfrm>
            <a:off x="1035248" y="3559016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8"/>
          <p:cNvSpPr/>
          <p:nvPr/>
        </p:nvSpPr>
        <p:spPr>
          <a:xfrm>
            <a:off x="2381488" y="344566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Augmentation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8"/>
          <p:cNvSpPr/>
          <p:nvPr/>
        </p:nvSpPr>
        <p:spPr>
          <a:xfrm>
            <a:off x="2381488" y="3936087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Gather additional training data.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38"/>
          <p:cNvSpPr/>
          <p:nvPr/>
        </p:nvSpPr>
        <p:spPr>
          <a:xfrm>
            <a:off x="1358622" y="5247680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38"/>
          <p:cNvSpPr/>
          <p:nvPr/>
        </p:nvSpPr>
        <p:spPr>
          <a:xfrm>
            <a:off x="878800" y="5007769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38"/>
          <p:cNvSpPr/>
          <p:nvPr/>
        </p:nvSpPr>
        <p:spPr>
          <a:xfrm>
            <a:off x="1035248" y="5092779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8"/>
          <p:cNvSpPr/>
          <p:nvPr/>
        </p:nvSpPr>
        <p:spPr>
          <a:xfrm>
            <a:off x="2381488" y="497943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Browser Extension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8"/>
          <p:cNvSpPr/>
          <p:nvPr/>
        </p:nvSpPr>
        <p:spPr>
          <a:xfrm>
            <a:off x="2381488" y="5469850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Remove human in the loop for true real time detection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38"/>
          <p:cNvSpPr/>
          <p:nvPr/>
        </p:nvSpPr>
        <p:spPr>
          <a:xfrm>
            <a:off x="1358622" y="6781443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8"/>
          <p:cNvSpPr/>
          <p:nvPr/>
        </p:nvSpPr>
        <p:spPr>
          <a:xfrm>
            <a:off x="878800" y="6541532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38"/>
          <p:cNvSpPr/>
          <p:nvPr/>
        </p:nvSpPr>
        <p:spPr>
          <a:xfrm>
            <a:off x="1035248" y="6626543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8"/>
          <p:cNvSpPr/>
          <p:nvPr/>
        </p:nvSpPr>
        <p:spPr>
          <a:xfrm>
            <a:off x="2381488" y="651319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User Feedback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8"/>
          <p:cNvSpPr/>
          <p:nvPr/>
        </p:nvSpPr>
        <p:spPr>
          <a:xfrm>
            <a:off x="2381488" y="7003613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Collect user feedback for improvements.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8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67" name="Google Shape;36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9"/>
          <p:cNvSpPr/>
          <p:nvPr/>
        </p:nvSpPr>
        <p:spPr>
          <a:xfrm>
            <a:off x="686991" y="2995017"/>
            <a:ext cx="49074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850"/>
              <a:buFont typeface="Lato"/>
              <a:buNone/>
            </a:pPr>
            <a:r>
              <a:rPr b="1" i="0" lang="en-US" sz="38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Technology Stack</a:t>
            </a:r>
            <a:endParaRPr b="0" i="0" sz="3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9"/>
          <p:cNvSpPr/>
          <p:nvPr/>
        </p:nvSpPr>
        <p:spPr>
          <a:xfrm>
            <a:off x="686991" y="3902750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9"/>
          <p:cNvSpPr/>
          <p:nvPr/>
        </p:nvSpPr>
        <p:spPr>
          <a:xfrm>
            <a:off x="883206" y="4098965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Python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9"/>
          <p:cNvSpPr/>
          <p:nvPr/>
        </p:nvSpPr>
        <p:spPr>
          <a:xfrm>
            <a:off x="883206" y="4523423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Core programming language.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39"/>
          <p:cNvSpPr/>
          <p:nvPr/>
        </p:nvSpPr>
        <p:spPr>
          <a:xfrm>
            <a:off x="7413308" y="3902750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39"/>
          <p:cNvSpPr/>
          <p:nvPr/>
        </p:nvSpPr>
        <p:spPr>
          <a:xfrm>
            <a:off x="7609523" y="4098965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Scikit-learn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39"/>
          <p:cNvSpPr/>
          <p:nvPr/>
        </p:nvSpPr>
        <p:spPr>
          <a:xfrm>
            <a:off x="7609523" y="4523423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Machine learning library.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39"/>
          <p:cNvSpPr/>
          <p:nvPr/>
        </p:nvSpPr>
        <p:spPr>
          <a:xfrm>
            <a:off x="686991" y="522993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39"/>
          <p:cNvSpPr/>
          <p:nvPr/>
        </p:nvSpPr>
        <p:spPr>
          <a:xfrm>
            <a:off x="883206" y="542615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Pandas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9"/>
          <p:cNvSpPr/>
          <p:nvPr/>
        </p:nvSpPr>
        <p:spPr>
          <a:xfrm>
            <a:off x="883206" y="585061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manipulation and analysis.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9"/>
          <p:cNvSpPr/>
          <p:nvPr/>
        </p:nvSpPr>
        <p:spPr>
          <a:xfrm>
            <a:off x="7413308" y="522993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9"/>
          <p:cNvSpPr/>
          <p:nvPr/>
        </p:nvSpPr>
        <p:spPr>
          <a:xfrm>
            <a:off x="7609523" y="542615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Matplotlib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9"/>
          <p:cNvSpPr/>
          <p:nvPr/>
        </p:nvSpPr>
        <p:spPr>
          <a:xfrm>
            <a:off x="7609523" y="585061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visualization library.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9"/>
          <p:cNvSpPr/>
          <p:nvPr/>
        </p:nvSpPr>
        <p:spPr>
          <a:xfrm>
            <a:off x="686991" y="655712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9"/>
          <p:cNvSpPr/>
          <p:nvPr/>
        </p:nvSpPr>
        <p:spPr>
          <a:xfrm>
            <a:off x="883206" y="675334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Flask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9"/>
          <p:cNvSpPr/>
          <p:nvPr/>
        </p:nvSpPr>
        <p:spPr>
          <a:xfrm>
            <a:off x="883206" y="717780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Deployment of a web-based tool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39"/>
          <p:cNvSpPr/>
          <p:nvPr/>
        </p:nvSpPr>
        <p:spPr>
          <a:xfrm>
            <a:off x="7489508" y="655712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EEE8D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9"/>
          <p:cNvSpPr/>
          <p:nvPr/>
        </p:nvSpPr>
        <p:spPr>
          <a:xfrm>
            <a:off x="7609523" y="675334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Render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9"/>
          <p:cNvSpPr/>
          <p:nvPr/>
        </p:nvSpPr>
        <p:spPr>
          <a:xfrm>
            <a:off x="7609523" y="7185327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Hosting web application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9"/>
          <p:cNvSpPr/>
          <p:nvPr/>
        </p:nvSpPr>
        <p:spPr>
          <a:xfrm>
            <a:off x="12662650" y="7698275"/>
            <a:ext cx="1983600" cy="543000"/>
          </a:xfrm>
          <a:prstGeom prst="rect">
            <a:avLst/>
          </a:prstGeom>
          <a:solidFill>
            <a:srgbClr val="EEE8DD"/>
          </a:solidFill>
          <a:ln cap="flat" cmpd="sng" w="9525">
            <a:solidFill>
              <a:srgbClr val="DDD2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EEE8D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9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0"/>
          <p:cNvSpPr txBox="1"/>
          <p:nvPr>
            <p:ph type="title"/>
          </p:nvPr>
        </p:nvSpPr>
        <p:spPr>
          <a:xfrm>
            <a:off x="781304" y="2105025"/>
            <a:ext cx="4247896" cy="702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50">
                <a:solidFill>
                  <a:srgbClr val="5C4E3C"/>
                </a:solidFill>
                <a:latin typeface="Cambria"/>
                <a:ea typeface="Cambria"/>
                <a:cs typeface="Cambria"/>
                <a:sym typeface="Cambria"/>
              </a:rPr>
              <a:t>Conclusion</a:t>
            </a:r>
            <a:endParaRPr sz="44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95" name="Google Shape;395;p40"/>
          <p:cNvSpPr txBox="1"/>
          <p:nvPr/>
        </p:nvSpPr>
        <p:spPr>
          <a:xfrm>
            <a:off x="609600" y="3048000"/>
            <a:ext cx="7402830" cy="3987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427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High-Accuracy Phishing Detection.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Balanced F1-Score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User-Friendly Web Deployment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Real-Time Classification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Identify Important Features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396" name="Google Shape;396;p40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41"/>
          <p:cNvSpPr txBox="1"/>
          <p:nvPr/>
        </p:nvSpPr>
        <p:spPr>
          <a:xfrm>
            <a:off x="781304" y="2529611"/>
            <a:ext cx="2868930" cy="1489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US" sz="9600" u="none" cap="none" strike="noStrike">
                <a:solidFill>
                  <a:srgbClr val="4437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b="0" i="0" sz="9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3" name="Google Shape;403;p41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2"/>
          <p:cNvSpPr txBox="1"/>
          <p:nvPr>
            <p:ph type="title"/>
          </p:nvPr>
        </p:nvSpPr>
        <p:spPr>
          <a:xfrm>
            <a:off x="6268973" y="2834716"/>
            <a:ext cx="4601210" cy="1123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7200">
                <a:latin typeface="Arial"/>
                <a:ea typeface="Arial"/>
                <a:cs typeface="Arial"/>
                <a:sym typeface="Arial"/>
              </a:rPr>
              <a:t>Thank You</a:t>
            </a:r>
            <a:endParaRPr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2"/>
          <p:cNvSpPr/>
          <p:nvPr/>
        </p:nvSpPr>
        <p:spPr>
          <a:xfrm>
            <a:off x="12649200" y="7696200"/>
            <a:ext cx="1828800" cy="381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42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0" name="Google Shape;14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>
              <a:alpha val="8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5"/>
          <p:cNvSpPr/>
          <p:nvPr/>
        </p:nvSpPr>
        <p:spPr>
          <a:xfrm>
            <a:off x="793790" y="1393627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Meet the Team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3" name="Google Shape;14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21575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/>
          <p:nvPr/>
        </p:nvSpPr>
        <p:spPr>
          <a:xfrm>
            <a:off x="793790" y="300954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Aggrey Timbwa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5" name="Google Shape;145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86225" y="221575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/>
          <p:nvPr/>
        </p:nvSpPr>
        <p:spPr>
          <a:xfrm>
            <a:off x="4086225" y="300954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Richard Macharia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7" name="Google Shape;147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044315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/>
          <p:nvPr/>
        </p:nvSpPr>
        <p:spPr>
          <a:xfrm>
            <a:off x="793790" y="4838105"/>
            <a:ext cx="2913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Pamela Jepkorir Chebii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9" name="Google Shape;149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86225" y="4044315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/>
          <p:nvPr/>
        </p:nvSpPr>
        <p:spPr>
          <a:xfrm>
            <a:off x="4086225" y="483810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Cynthia Njambi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5"/>
          <p:cNvSpPr/>
          <p:nvPr/>
        </p:nvSpPr>
        <p:spPr>
          <a:xfrm>
            <a:off x="7599521" y="1393627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Project Objective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5"/>
          <p:cNvSpPr/>
          <p:nvPr/>
        </p:nvSpPr>
        <p:spPr>
          <a:xfrm>
            <a:off x="7599521" y="2187416"/>
            <a:ext cx="6244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Develop a machine learning-based phishing URL detector to enhance cybersecurity.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5"/>
          <p:cNvSpPr/>
          <p:nvPr/>
        </p:nvSpPr>
        <p:spPr>
          <a:xfrm>
            <a:off x="793790" y="5702737"/>
            <a:ext cx="13042800" cy="1360200"/>
          </a:xfrm>
          <a:prstGeom prst="roundRect">
            <a:avLst>
              <a:gd fmla="val 2502" name="adj"/>
            </a:avLst>
          </a:prstGeom>
          <a:noFill/>
          <a:ln cap="flat" cmpd="sng" w="9525">
            <a:solidFill>
              <a:srgbClr val="000000">
                <a:alpha val="7058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801410" y="5710357"/>
            <a:ext cx="13027500" cy="1344900"/>
          </a:xfrm>
          <a:prstGeom prst="rect">
            <a:avLst/>
          </a:prstGeom>
          <a:solidFill>
            <a:srgbClr val="FFFFFF">
              <a:alpha val="313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5"/>
          <p:cNvSpPr/>
          <p:nvPr/>
        </p:nvSpPr>
        <p:spPr>
          <a:xfrm>
            <a:off x="1028224" y="5854065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Goal: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1028224" y="6557129"/>
            <a:ext cx="10587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Achieve real-time, high-accuracy phishing detection to protect users and businesses.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/>
          <p:nvPr/>
        </p:nvSpPr>
        <p:spPr>
          <a:xfrm>
            <a:off x="392340" y="835384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4450"/>
              <a:buFont typeface="Gelasio SemiBold"/>
              <a:buNone/>
            </a:pPr>
            <a:r>
              <a:rPr b="1" i="0" lang="en-US" sz="445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What is Phishing?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593775" y="2571638"/>
            <a:ext cx="28353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Deceptive Tactics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425400" y="4215400"/>
            <a:ext cx="60072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Fraudsters use email, social media, and other online channels to trick users into revealing sensitive information</a:t>
            </a:r>
            <a:r>
              <a:rPr b="0" i="0" lang="en-US" sz="24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7604175" y="2578098"/>
            <a:ext cx="30189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Real-World Examples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6"/>
          <p:cNvSpPr/>
          <p:nvPr/>
        </p:nvSpPr>
        <p:spPr>
          <a:xfrm>
            <a:off x="7111505" y="4215398"/>
            <a:ext cx="74586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Emails impersonating banks, government agencies, and trusted brands are common phishing techniques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6"/>
          <p:cNvSpPr/>
          <p:nvPr/>
        </p:nvSpPr>
        <p:spPr>
          <a:xfrm>
            <a:off x="10048800" y="7520699"/>
            <a:ext cx="4581600" cy="7089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13690854" y="7599761"/>
            <a:ext cx="877800" cy="2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770303" y="3053999"/>
            <a:ext cx="7037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marR="5080" rtl="0" algn="l">
              <a:lnSpc>
                <a:spcPct val="12561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5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Understanding Phishing Attacks</a:t>
            </a:r>
            <a:endParaRPr sz="44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595106" y="5304694"/>
            <a:ext cx="1752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t/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6" name="Google Shape;176;p27"/>
          <p:cNvSpPr txBox="1"/>
          <p:nvPr/>
        </p:nvSpPr>
        <p:spPr>
          <a:xfrm>
            <a:off x="1258300" y="4368694"/>
            <a:ext cx="2934900" cy="22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Business Risks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Financial losses</a:t>
            </a:r>
            <a:endParaRPr b="0" i="0" sz="2200" u="none" cap="none" strike="noStrike">
              <a:solidFill>
                <a:srgbClr val="4A4A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reputational damage.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5493687" y="4284800"/>
            <a:ext cx="3935400" cy="26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Cybercrime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Sophistication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Advanced tactics</a:t>
            </a:r>
            <a:endParaRPr b="0" i="0" sz="2200" u="none" cap="none" strike="noStrike">
              <a:solidFill>
                <a:srgbClr val="4A4A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Social engineerin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g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178" name="Google Shape;178;p27"/>
          <p:cNvGrpSpPr/>
          <p:nvPr/>
        </p:nvGrpSpPr>
        <p:grpSpPr>
          <a:xfrm>
            <a:off x="9114201" y="4468698"/>
            <a:ext cx="512445" cy="509270"/>
            <a:chOff x="794003" y="5722619"/>
            <a:chExt cx="512445" cy="509270"/>
          </a:xfrm>
        </p:grpSpPr>
        <p:sp>
          <p:nvSpPr>
            <p:cNvPr id="179" name="Google Shape;179;p27"/>
            <p:cNvSpPr/>
            <p:nvPr/>
          </p:nvSpPr>
          <p:spPr>
            <a:xfrm>
              <a:off x="794003" y="5722619"/>
              <a:ext cx="512445" cy="509270"/>
            </a:xfrm>
            <a:custGeom>
              <a:rect b="b" l="l" r="r" t="t"/>
              <a:pathLst>
                <a:path extrusionOk="0" h="509270" w="512444">
                  <a:moveTo>
                    <a:pt x="417029" y="0"/>
                  </a:moveTo>
                  <a:lnTo>
                    <a:pt x="95034" y="0"/>
                  </a:lnTo>
                  <a:lnTo>
                    <a:pt x="58041" y="7467"/>
                  </a:lnTo>
                  <a:lnTo>
                    <a:pt x="27833" y="27828"/>
                  </a:lnTo>
                  <a:lnTo>
                    <a:pt x="7467" y="58025"/>
                  </a:lnTo>
                  <a:lnTo>
                    <a:pt x="0" y="94995"/>
                  </a:lnTo>
                  <a:lnTo>
                    <a:pt x="0" y="414019"/>
                  </a:lnTo>
                  <a:lnTo>
                    <a:pt x="7467" y="450990"/>
                  </a:lnTo>
                  <a:lnTo>
                    <a:pt x="27833" y="481187"/>
                  </a:lnTo>
                  <a:lnTo>
                    <a:pt x="58041" y="501548"/>
                  </a:lnTo>
                  <a:lnTo>
                    <a:pt x="95034" y="509015"/>
                  </a:lnTo>
                  <a:lnTo>
                    <a:pt x="417029" y="509015"/>
                  </a:lnTo>
                  <a:lnTo>
                    <a:pt x="454022" y="501548"/>
                  </a:lnTo>
                  <a:lnTo>
                    <a:pt x="484230" y="481187"/>
                  </a:lnTo>
                  <a:lnTo>
                    <a:pt x="504596" y="450990"/>
                  </a:lnTo>
                  <a:lnTo>
                    <a:pt x="512064" y="414019"/>
                  </a:lnTo>
                  <a:lnTo>
                    <a:pt x="512064" y="94995"/>
                  </a:lnTo>
                  <a:lnTo>
                    <a:pt x="504596" y="58025"/>
                  </a:lnTo>
                  <a:lnTo>
                    <a:pt x="484230" y="27828"/>
                  </a:lnTo>
                  <a:lnTo>
                    <a:pt x="454022" y="7467"/>
                  </a:lnTo>
                  <a:lnTo>
                    <a:pt x="417029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794003" y="5722619"/>
              <a:ext cx="512445" cy="509270"/>
            </a:xfrm>
            <a:custGeom>
              <a:rect b="b" l="l" r="r" t="t"/>
              <a:pathLst>
                <a:path extrusionOk="0" h="509270" w="512444">
                  <a:moveTo>
                    <a:pt x="0" y="94995"/>
                  </a:moveTo>
                  <a:lnTo>
                    <a:pt x="7467" y="58025"/>
                  </a:lnTo>
                  <a:lnTo>
                    <a:pt x="27833" y="27828"/>
                  </a:lnTo>
                  <a:lnTo>
                    <a:pt x="58041" y="7467"/>
                  </a:lnTo>
                  <a:lnTo>
                    <a:pt x="95034" y="0"/>
                  </a:lnTo>
                  <a:lnTo>
                    <a:pt x="417029" y="0"/>
                  </a:lnTo>
                  <a:lnTo>
                    <a:pt x="454022" y="7467"/>
                  </a:lnTo>
                  <a:lnTo>
                    <a:pt x="484230" y="27828"/>
                  </a:lnTo>
                  <a:lnTo>
                    <a:pt x="504596" y="58025"/>
                  </a:lnTo>
                  <a:lnTo>
                    <a:pt x="512064" y="94995"/>
                  </a:lnTo>
                  <a:lnTo>
                    <a:pt x="512064" y="414019"/>
                  </a:lnTo>
                  <a:lnTo>
                    <a:pt x="504596" y="450990"/>
                  </a:lnTo>
                  <a:lnTo>
                    <a:pt x="484230" y="481187"/>
                  </a:lnTo>
                  <a:lnTo>
                    <a:pt x="454022" y="501548"/>
                  </a:lnTo>
                  <a:lnTo>
                    <a:pt x="417029" y="509015"/>
                  </a:lnTo>
                  <a:lnTo>
                    <a:pt x="95034" y="509015"/>
                  </a:lnTo>
                  <a:lnTo>
                    <a:pt x="58041" y="501548"/>
                  </a:lnTo>
                  <a:lnTo>
                    <a:pt x="27833" y="481187"/>
                  </a:lnTo>
                  <a:lnTo>
                    <a:pt x="7467" y="450990"/>
                  </a:lnTo>
                  <a:lnTo>
                    <a:pt x="0" y="414019"/>
                  </a:lnTo>
                  <a:lnTo>
                    <a:pt x="0" y="94995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27"/>
          <p:cNvSpPr txBox="1"/>
          <p:nvPr/>
        </p:nvSpPr>
        <p:spPr>
          <a:xfrm>
            <a:off x="9254186" y="4513644"/>
            <a:ext cx="2325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3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9870800" y="4368700"/>
            <a:ext cx="4333200" cy="20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Protection Necessity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298450" marR="0" rtl="0" algn="l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Clr>
                <a:srgbClr val="454240"/>
              </a:buClr>
              <a:buSzPts val="2400"/>
              <a:buFont typeface="Noto Sans Symbols"/>
              <a:buChar char="⮚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Tools to identify phishing URLs for real-time detection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183" name="Google Shape;183;p27"/>
          <p:cNvGrpSpPr/>
          <p:nvPr/>
        </p:nvGrpSpPr>
        <p:grpSpPr>
          <a:xfrm>
            <a:off x="568154" y="4468684"/>
            <a:ext cx="512444" cy="509270"/>
            <a:chOff x="794003" y="3671316"/>
            <a:chExt cx="512444" cy="509270"/>
          </a:xfrm>
        </p:grpSpPr>
        <p:sp>
          <p:nvSpPr>
            <p:cNvPr id="184" name="Google Shape;184;p27"/>
            <p:cNvSpPr/>
            <p:nvPr/>
          </p:nvSpPr>
          <p:spPr>
            <a:xfrm>
              <a:off x="794003" y="3671316"/>
              <a:ext cx="512444" cy="509270"/>
            </a:xfrm>
            <a:custGeom>
              <a:rect b="b" l="l" r="r" t="t"/>
              <a:pathLst>
                <a:path extrusionOk="0" h="509270" w="512444">
                  <a:moveTo>
                    <a:pt x="417029" y="0"/>
                  </a:moveTo>
                  <a:lnTo>
                    <a:pt x="95034" y="0"/>
                  </a:lnTo>
                  <a:lnTo>
                    <a:pt x="58041" y="7467"/>
                  </a:lnTo>
                  <a:lnTo>
                    <a:pt x="27833" y="27828"/>
                  </a:lnTo>
                  <a:lnTo>
                    <a:pt x="7467" y="58025"/>
                  </a:lnTo>
                  <a:lnTo>
                    <a:pt x="0" y="94996"/>
                  </a:lnTo>
                  <a:lnTo>
                    <a:pt x="0" y="414020"/>
                  </a:lnTo>
                  <a:lnTo>
                    <a:pt x="7467" y="450990"/>
                  </a:lnTo>
                  <a:lnTo>
                    <a:pt x="27833" y="481187"/>
                  </a:lnTo>
                  <a:lnTo>
                    <a:pt x="58041" y="501548"/>
                  </a:lnTo>
                  <a:lnTo>
                    <a:pt x="95034" y="509016"/>
                  </a:lnTo>
                  <a:lnTo>
                    <a:pt x="417029" y="509016"/>
                  </a:lnTo>
                  <a:lnTo>
                    <a:pt x="454022" y="501548"/>
                  </a:lnTo>
                  <a:lnTo>
                    <a:pt x="484230" y="481187"/>
                  </a:lnTo>
                  <a:lnTo>
                    <a:pt x="504596" y="450990"/>
                  </a:lnTo>
                  <a:lnTo>
                    <a:pt x="512064" y="414020"/>
                  </a:lnTo>
                  <a:lnTo>
                    <a:pt x="512064" y="94996"/>
                  </a:lnTo>
                  <a:lnTo>
                    <a:pt x="504596" y="58025"/>
                  </a:lnTo>
                  <a:lnTo>
                    <a:pt x="484230" y="27828"/>
                  </a:lnTo>
                  <a:lnTo>
                    <a:pt x="454022" y="7467"/>
                  </a:lnTo>
                  <a:lnTo>
                    <a:pt x="417029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794003" y="3671316"/>
              <a:ext cx="512444" cy="509270"/>
            </a:xfrm>
            <a:custGeom>
              <a:rect b="b" l="l" r="r" t="t"/>
              <a:pathLst>
                <a:path extrusionOk="0" h="509270" w="512444">
                  <a:moveTo>
                    <a:pt x="0" y="94996"/>
                  </a:moveTo>
                  <a:lnTo>
                    <a:pt x="7467" y="58025"/>
                  </a:lnTo>
                  <a:lnTo>
                    <a:pt x="27833" y="27828"/>
                  </a:lnTo>
                  <a:lnTo>
                    <a:pt x="58041" y="7467"/>
                  </a:lnTo>
                  <a:lnTo>
                    <a:pt x="95034" y="0"/>
                  </a:lnTo>
                  <a:lnTo>
                    <a:pt x="417029" y="0"/>
                  </a:lnTo>
                  <a:lnTo>
                    <a:pt x="454022" y="7467"/>
                  </a:lnTo>
                  <a:lnTo>
                    <a:pt x="484230" y="27828"/>
                  </a:lnTo>
                  <a:lnTo>
                    <a:pt x="504596" y="58025"/>
                  </a:lnTo>
                  <a:lnTo>
                    <a:pt x="512064" y="94996"/>
                  </a:lnTo>
                  <a:lnTo>
                    <a:pt x="512064" y="414020"/>
                  </a:lnTo>
                  <a:lnTo>
                    <a:pt x="504596" y="450990"/>
                  </a:lnTo>
                  <a:lnTo>
                    <a:pt x="484230" y="481187"/>
                  </a:lnTo>
                  <a:lnTo>
                    <a:pt x="454022" y="501548"/>
                  </a:lnTo>
                  <a:lnTo>
                    <a:pt x="417029" y="509016"/>
                  </a:lnTo>
                  <a:lnTo>
                    <a:pt x="95034" y="509016"/>
                  </a:lnTo>
                  <a:lnTo>
                    <a:pt x="58041" y="501548"/>
                  </a:lnTo>
                  <a:lnTo>
                    <a:pt x="27833" y="481187"/>
                  </a:lnTo>
                  <a:lnTo>
                    <a:pt x="7467" y="450990"/>
                  </a:lnTo>
                  <a:lnTo>
                    <a:pt x="0" y="414020"/>
                  </a:lnTo>
                  <a:lnTo>
                    <a:pt x="0" y="94996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" name="Google Shape;186;p27"/>
          <p:cNvSpPr txBox="1"/>
          <p:nvPr/>
        </p:nvSpPr>
        <p:spPr>
          <a:xfrm>
            <a:off x="736781" y="4513619"/>
            <a:ext cx="1752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187" name="Google Shape;187;p27"/>
          <p:cNvGrpSpPr/>
          <p:nvPr/>
        </p:nvGrpSpPr>
        <p:grpSpPr>
          <a:xfrm>
            <a:off x="4841172" y="4468713"/>
            <a:ext cx="512445" cy="509270"/>
            <a:chOff x="4686300" y="3671316"/>
            <a:chExt cx="512445" cy="509270"/>
          </a:xfrm>
        </p:grpSpPr>
        <p:sp>
          <p:nvSpPr>
            <p:cNvPr id="188" name="Google Shape;188;p27"/>
            <p:cNvSpPr/>
            <p:nvPr/>
          </p:nvSpPr>
          <p:spPr>
            <a:xfrm>
              <a:off x="4686300" y="3671316"/>
              <a:ext cx="512445" cy="509270"/>
            </a:xfrm>
            <a:custGeom>
              <a:rect b="b" l="l" r="r" t="t"/>
              <a:pathLst>
                <a:path extrusionOk="0" h="509270" w="512445">
                  <a:moveTo>
                    <a:pt x="417067" y="0"/>
                  </a:moveTo>
                  <a:lnTo>
                    <a:pt x="94996" y="0"/>
                  </a:lnTo>
                  <a:lnTo>
                    <a:pt x="58025" y="7467"/>
                  </a:lnTo>
                  <a:lnTo>
                    <a:pt x="27828" y="27828"/>
                  </a:lnTo>
                  <a:lnTo>
                    <a:pt x="7467" y="58025"/>
                  </a:lnTo>
                  <a:lnTo>
                    <a:pt x="0" y="94996"/>
                  </a:lnTo>
                  <a:lnTo>
                    <a:pt x="0" y="414020"/>
                  </a:lnTo>
                  <a:lnTo>
                    <a:pt x="7467" y="450990"/>
                  </a:lnTo>
                  <a:lnTo>
                    <a:pt x="27828" y="481187"/>
                  </a:lnTo>
                  <a:lnTo>
                    <a:pt x="58025" y="501548"/>
                  </a:lnTo>
                  <a:lnTo>
                    <a:pt x="94996" y="509016"/>
                  </a:lnTo>
                  <a:lnTo>
                    <a:pt x="417067" y="509016"/>
                  </a:lnTo>
                  <a:lnTo>
                    <a:pt x="454038" y="501548"/>
                  </a:lnTo>
                  <a:lnTo>
                    <a:pt x="484235" y="481187"/>
                  </a:lnTo>
                  <a:lnTo>
                    <a:pt x="504596" y="450990"/>
                  </a:lnTo>
                  <a:lnTo>
                    <a:pt x="512063" y="414020"/>
                  </a:lnTo>
                  <a:lnTo>
                    <a:pt x="512063" y="94996"/>
                  </a:lnTo>
                  <a:lnTo>
                    <a:pt x="504596" y="58025"/>
                  </a:lnTo>
                  <a:lnTo>
                    <a:pt x="484235" y="27828"/>
                  </a:lnTo>
                  <a:lnTo>
                    <a:pt x="454038" y="7467"/>
                  </a:lnTo>
                  <a:lnTo>
                    <a:pt x="417067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4686300" y="3671316"/>
              <a:ext cx="512445" cy="509270"/>
            </a:xfrm>
            <a:custGeom>
              <a:rect b="b" l="l" r="r" t="t"/>
              <a:pathLst>
                <a:path extrusionOk="0" h="509270" w="512445">
                  <a:moveTo>
                    <a:pt x="0" y="94996"/>
                  </a:moveTo>
                  <a:lnTo>
                    <a:pt x="7467" y="58025"/>
                  </a:lnTo>
                  <a:lnTo>
                    <a:pt x="27828" y="27828"/>
                  </a:lnTo>
                  <a:lnTo>
                    <a:pt x="58025" y="7467"/>
                  </a:lnTo>
                  <a:lnTo>
                    <a:pt x="94996" y="0"/>
                  </a:lnTo>
                  <a:lnTo>
                    <a:pt x="417067" y="0"/>
                  </a:lnTo>
                  <a:lnTo>
                    <a:pt x="454038" y="7467"/>
                  </a:lnTo>
                  <a:lnTo>
                    <a:pt x="484235" y="27828"/>
                  </a:lnTo>
                  <a:lnTo>
                    <a:pt x="504596" y="58025"/>
                  </a:lnTo>
                  <a:lnTo>
                    <a:pt x="512063" y="94996"/>
                  </a:lnTo>
                  <a:lnTo>
                    <a:pt x="512063" y="414020"/>
                  </a:lnTo>
                  <a:lnTo>
                    <a:pt x="504596" y="450990"/>
                  </a:lnTo>
                  <a:lnTo>
                    <a:pt x="484235" y="481187"/>
                  </a:lnTo>
                  <a:lnTo>
                    <a:pt x="454038" y="501548"/>
                  </a:lnTo>
                  <a:lnTo>
                    <a:pt x="417067" y="509016"/>
                  </a:lnTo>
                  <a:lnTo>
                    <a:pt x="94996" y="509016"/>
                  </a:lnTo>
                  <a:lnTo>
                    <a:pt x="58025" y="501548"/>
                  </a:lnTo>
                  <a:lnTo>
                    <a:pt x="27828" y="481187"/>
                  </a:lnTo>
                  <a:lnTo>
                    <a:pt x="7467" y="450990"/>
                  </a:lnTo>
                  <a:lnTo>
                    <a:pt x="0" y="414020"/>
                  </a:lnTo>
                  <a:lnTo>
                    <a:pt x="0" y="94996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27"/>
          <p:cNvSpPr txBox="1"/>
          <p:nvPr/>
        </p:nvSpPr>
        <p:spPr>
          <a:xfrm>
            <a:off x="5028397" y="4513644"/>
            <a:ext cx="2325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preencoded.png" id="191" name="Google Shape;19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/>
          <p:nvPr/>
        </p:nvSpPr>
        <p:spPr>
          <a:xfrm>
            <a:off x="9699900" y="7146600"/>
            <a:ext cx="4930500" cy="1006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7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 txBox="1"/>
          <p:nvPr>
            <p:ph type="title"/>
          </p:nvPr>
        </p:nvSpPr>
        <p:spPr>
          <a:xfrm>
            <a:off x="6060567" y="2663344"/>
            <a:ext cx="57036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5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Business Objectives</a:t>
            </a:r>
            <a:endParaRPr b="1" sz="3550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78879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6097650" y="4720775"/>
            <a:ext cx="23799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High-Accuracy Detection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2" name="Google Shape;20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12352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8"/>
          <p:cNvSpPr txBox="1"/>
          <p:nvPr/>
        </p:nvSpPr>
        <p:spPr>
          <a:xfrm>
            <a:off x="8901425" y="4658625"/>
            <a:ext cx="22326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User-Friendly Deployment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45823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 txBox="1"/>
          <p:nvPr/>
        </p:nvSpPr>
        <p:spPr>
          <a:xfrm>
            <a:off x="11534393" y="4658614"/>
            <a:ext cx="19413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Real-Time Classification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12954000" y="7543800"/>
            <a:ext cx="1600200" cy="609600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8061900" y="6713774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7893325" y="6630599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8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5" name="Google Shape;21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/>
          <p:nvPr/>
        </p:nvSpPr>
        <p:spPr>
          <a:xfrm>
            <a:off x="6398265" y="2016343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4450"/>
              <a:buFont typeface="Gelasio SemiBold"/>
              <a:buNone/>
            </a:pPr>
            <a:r>
              <a:rPr b="1" i="0" lang="en-US" sz="445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Expected Impact </a:t>
            </a:r>
            <a:endParaRPr b="0" i="0" sz="44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6280190" y="415873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6455093" y="4243745"/>
            <a:ext cx="16049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650"/>
              <a:buFont typeface="Gelasio SemiBold"/>
              <a:buNone/>
            </a:pPr>
            <a:r>
              <a:rPr b="1" i="0" lang="en-US" sz="265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7017306" y="4158734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4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Financial Security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6615606" y="5133253"/>
            <a:ext cx="2927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Reduce financial losses due to phishing scams</a:t>
            </a:r>
            <a:r>
              <a:rPr b="0" i="0" lang="en-US" sz="20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10171867" y="415873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10323909" y="4243745"/>
            <a:ext cx="20621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650"/>
              <a:buFont typeface="Gelasio SemiBold"/>
              <a:buNone/>
            </a:pPr>
            <a:r>
              <a:rPr b="1" i="0" lang="en-US" sz="265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10908983" y="415873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 User Trust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/>
          <p:nvPr/>
        </p:nvSpPr>
        <p:spPr>
          <a:xfrm>
            <a:off x="10743683" y="5060378"/>
            <a:ext cx="2927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Build confidence in online interactions</a:t>
            </a:r>
            <a:r>
              <a:rPr b="0" i="0" lang="en-US" sz="20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/>
          <p:nvPr/>
        </p:nvSpPr>
        <p:spPr>
          <a:xfrm>
            <a:off x="11889850" y="7599750"/>
            <a:ext cx="2678700" cy="492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9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3999" y="0"/>
            <a:ext cx="5486401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0"/>
          <p:cNvSpPr/>
          <p:nvPr/>
        </p:nvSpPr>
        <p:spPr>
          <a:xfrm>
            <a:off x="304800" y="304800"/>
            <a:ext cx="8686800" cy="7620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Benefits to Stakeholders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Business Users                                    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Helps secure business operations by preventing phishing scams, protecting financial data, and ensuring safe online transactions. Example is banking services.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Individual Users (General Public)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an easy way to avoid phishing attacks and safeguard personal information while browsing the internet.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Cybersecurity Teams           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Supports proactive threat prevention by identifying phishing URLs and integrating into existing security measures.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0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/>
        </p:nvSpPr>
        <p:spPr>
          <a:xfrm>
            <a:off x="9088850" y="7493074"/>
            <a:ext cx="5479800" cy="7257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793790" y="1510308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Foundation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41" name="Google Shape;24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72715"/>
            <a:ext cx="4120752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1"/>
          <p:cNvSpPr/>
          <p:nvPr/>
        </p:nvSpPr>
        <p:spPr>
          <a:xfrm>
            <a:off x="793790" y="55029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793790" y="5993368"/>
            <a:ext cx="4120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Mendeley Phishing URL Dataset.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244" name="Google Shape;24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4704" y="2672715"/>
            <a:ext cx="4120871" cy="254686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1"/>
          <p:cNvSpPr/>
          <p:nvPr/>
        </p:nvSpPr>
        <p:spPr>
          <a:xfrm>
            <a:off x="5254704" y="550306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Size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1"/>
          <p:cNvSpPr/>
          <p:nvPr/>
        </p:nvSpPr>
        <p:spPr>
          <a:xfrm>
            <a:off x="5254704" y="5993487"/>
            <a:ext cx="4120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6,568,184 URLs, reduced to 10,000 for analysis.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247" name="Google Shape;247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738" y="2672715"/>
            <a:ext cx="4120752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1"/>
          <p:cNvSpPr/>
          <p:nvPr/>
        </p:nvSpPr>
        <p:spPr>
          <a:xfrm>
            <a:off x="9715738" y="55029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Preparation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9715738" y="5993368"/>
            <a:ext cx="4120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Feature extraction, cleaning, and encoding were performed.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50" name="Google Shape;250;p31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type="title"/>
          </p:nvPr>
        </p:nvSpPr>
        <p:spPr>
          <a:xfrm>
            <a:off x="725525" y="546862"/>
            <a:ext cx="56673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25">
            <a:spAutoFit/>
          </a:bodyPr>
          <a:lstStyle/>
          <a:p>
            <a:pPr indent="0" lvl="0" marL="12700" marR="5080" rtl="0" algn="l">
              <a:lnSpc>
                <a:spcPct val="12481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44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Preparation</a:t>
            </a:r>
            <a:endParaRPr sz="4150"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257" name="Google Shape;257;p32"/>
          <p:cNvGrpSpPr/>
          <p:nvPr/>
        </p:nvGrpSpPr>
        <p:grpSpPr>
          <a:xfrm>
            <a:off x="818388" y="2225039"/>
            <a:ext cx="1187322" cy="5416550"/>
            <a:chOff x="818388" y="2225039"/>
            <a:chExt cx="1187322" cy="5416550"/>
          </a:xfrm>
        </p:grpSpPr>
        <p:sp>
          <p:nvSpPr>
            <p:cNvPr id="258" name="Google Shape;258;p32"/>
            <p:cNvSpPr/>
            <p:nvPr/>
          </p:nvSpPr>
          <p:spPr>
            <a:xfrm>
              <a:off x="1042416" y="2225039"/>
              <a:ext cx="963294" cy="5416550"/>
            </a:xfrm>
            <a:custGeom>
              <a:rect b="b" l="l" r="r" t="t"/>
              <a:pathLst>
                <a:path extrusionOk="0" h="5416550" w="963294">
                  <a:moveTo>
                    <a:pt x="24384" y="5461"/>
                  </a:moveTo>
                  <a:lnTo>
                    <a:pt x="18923" y="0"/>
                  </a:lnTo>
                  <a:lnTo>
                    <a:pt x="5461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5410835"/>
                  </a:lnTo>
                  <a:lnTo>
                    <a:pt x="5461" y="5416296"/>
                  </a:lnTo>
                  <a:lnTo>
                    <a:pt x="18923" y="5416296"/>
                  </a:lnTo>
                  <a:lnTo>
                    <a:pt x="24384" y="5410835"/>
                  </a:lnTo>
                  <a:lnTo>
                    <a:pt x="24384" y="5461"/>
                  </a:lnTo>
                  <a:close/>
                </a:path>
                <a:path extrusionOk="0" h="5416550" w="963294">
                  <a:moveTo>
                    <a:pt x="963168" y="468122"/>
                  </a:moveTo>
                  <a:lnTo>
                    <a:pt x="958342" y="463296"/>
                  </a:lnTo>
                  <a:lnTo>
                    <a:pt x="230378" y="463296"/>
                  </a:lnTo>
                  <a:lnTo>
                    <a:pt x="225552" y="468122"/>
                  </a:lnTo>
                  <a:lnTo>
                    <a:pt x="225552" y="473964"/>
                  </a:lnTo>
                  <a:lnTo>
                    <a:pt x="225552" y="479806"/>
                  </a:lnTo>
                  <a:lnTo>
                    <a:pt x="230378" y="484632"/>
                  </a:lnTo>
                  <a:lnTo>
                    <a:pt x="958342" y="484632"/>
                  </a:lnTo>
                  <a:lnTo>
                    <a:pt x="963168" y="479806"/>
                  </a:lnTo>
                  <a:lnTo>
                    <a:pt x="963168" y="468122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818388" y="2464307"/>
              <a:ext cx="475615" cy="472440"/>
            </a:xfrm>
            <a:custGeom>
              <a:rect b="b" l="l" r="r" t="t"/>
              <a:pathLst>
                <a:path extrusionOk="0" h="472439" w="475615">
                  <a:moveTo>
                    <a:pt x="387273" y="0"/>
                  </a:moveTo>
                  <a:lnTo>
                    <a:pt x="88214" y="0"/>
                  </a:lnTo>
                  <a:lnTo>
                    <a:pt x="53878" y="6933"/>
                  </a:lnTo>
                  <a:lnTo>
                    <a:pt x="25838" y="25844"/>
                  </a:lnTo>
                  <a:lnTo>
                    <a:pt x="6932" y="53899"/>
                  </a:lnTo>
                  <a:lnTo>
                    <a:pt x="0" y="88264"/>
                  </a:lnTo>
                  <a:lnTo>
                    <a:pt x="0" y="384175"/>
                  </a:lnTo>
                  <a:lnTo>
                    <a:pt x="6932" y="418540"/>
                  </a:lnTo>
                  <a:lnTo>
                    <a:pt x="25838" y="446595"/>
                  </a:lnTo>
                  <a:lnTo>
                    <a:pt x="53878" y="465506"/>
                  </a:lnTo>
                  <a:lnTo>
                    <a:pt x="88214" y="472439"/>
                  </a:lnTo>
                  <a:lnTo>
                    <a:pt x="387273" y="472439"/>
                  </a:lnTo>
                  <a:lnTo>
                    <a:pt x="421609" y="465506"/>
                  </a:lnTo>
                  <a:lnTo>
                    <a:pt x="449649" y="446595"/>
                  </a:lnTo>
                  <a:lnTo>
                    <a:pt x="468555" y="418540"/>
                  </a:lnTo>
                  <a:lnTo>
                    <a:pt x="475488" y="384175"/>
                  </a:lnTo>
                  <a:lnTo>
                    <a:pt x="475488" y="88264"/>
                  </a:lnTo>
                  <a:lnTo>
                    <a:pt x="468555" y="53899"/>
                  </a:lnTo>
                  <a:lnTo>
                    <a:pt x="449649" y="25844"/>
                  </a:lnTo>
                  <a:lnTo>
                    <a:pt x="421609" y="6933"/>
                  </a:lnTo>
                  <a:lnTo>
                    <a:pt x="387273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818388" y="2464307"/>
              <a:ext cx="475615" cy="472440"/>
            </a:xfrm>
            <a:custGeom>
              <a:rect b="b" l="l" r="r" t="t"/>
              <a:pathLst>
                <a:path extrusionOk="0" h="472439" w="475615">
                  <a:moveTo>
                    <a:pt x="0" y="88264"/>
                  </a:moveTo>
                  <a:lnTo>
                    <a:pt x="6932" y="53899"/>
                  </a:lnTo>
                  <a:lnTo>
                    <a:pt x="25838" y="25844"/>
                  </a:lnTo>
                  <a:lnTo>
                    <a:pt x="53878" y="6933"/>
                  </a:lnTo>
                  <a:lnTo>
                    <a:pt x="88214" y="0"/>
                  </a:lnTo>
                  <a:lnTo>
                    <a:pt x="387273" y="0"/>
                  </a:lnTo>
                  <a:lnTo>
                    <a:pt x="421609" y="6933"/>
                  </a:lnTo>
                  <a:lnTo>
                    <a:pt x="449649" y="25844"/>
                  </a:lnTo>
                  <a:lnTo>
                    <a:pt x="468555" y="53899"/>
                  </a:lnTo>
                  <a:lnTo>
                    <a:pt x="475488" y="88264"/>
                  </a:lnTo>
                  <a:lnTo>
                    <a:pt x="475488" y="384175"/>
                  </a:lnTo>
                  <a:lnTo>
                    <a:pt x="468555" y="418540"/>
                  </a:lnTo>
                  <a:lnTo>
                    <a:pt x="449649" y="446595"/>
                  </a:lnTo>
                  <a:lnTo>
                    <a:pt x="421609" y="465506"/>
                  </a:lnTo>
                  <a:lnTo>
                    <a:pt x="387273" y="472439"/>
                  </a:lnTo>
                  <a:lnTo>
                    <a:pt x="88214" y="472439"/>
                  </a:lnTo>
                  <a:lnTo>
                    <a:pt x="53878" y="465506"/>
                  </a:lnTo>
                  <a:lnTo>
                    <a:pt x="25838" y="446595"/>
                  </a:lnTo>
                  <a:lnTo>
                    <a:pt x="6932" y="418540"/>
                  </a:lnTo>
                  <a:lnTo>
                    <a:pt x="0" y="384175"/>
                  </a:lnTo>
                  <a:lnTo>
                    <a:pt x="0" y="88264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32"/>
          <p:cNvSpPr txBox="1"/>
          <p:nvPr/>
        </p:nvSpPr>
        <p:spPr>
          <a:xfrm>
            <a:off x="972108" y="2455544"/>
            <a:ext cx="164465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1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2202307" y="2246133"/>
            <a:ext cx="50838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8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 Collection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Gather diverse labelled URLs from Mendeley Dataset 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263" name="Google Shape;263;p32"/>
          <p:cNvGrpSpPr/>
          <p:nvPr/>
        </p:nvGrpSpPr>
        <p:grpSpPr>
          <a:xfrm>
            <a:off x="818388" y="4226052"/>
            <a:ext cx="1187450" cy="475615"/>
            <a:chOff x="818388" y="4226052"/>
            <a:chExt cx="1187450" cy="475615"/>
          </a:xfrm>
        </p:grpSpPr>
        <p:sp>
          <p:nvSpPr>
            <p:cNvPr id="264" name="Google Shape;264;p32"/>
            <p:cNvSpPr/>
            <p:nvPr/>
          </p:nvSpPr>
          <p:spPr>
            <a:xfrm>
              <a:off x="1267968" y="4450080"/>
              <a:ext cx="737870" cy="24765"/>
            </a:xfrm>
            <a:custGeom>
              <a:rect b="b" l="l" r="r" t="t"/>
              <a:pathLst>
                <a:path extrusionOk="0" h="24764" w="737869">
                  <a:moveTo>
                    <a:pt x="732155" y="0"/>
                  </a:moveTo>
                  <a:lnTo>
                    <a:pt x="5460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18923"/>
                  </a:lnTo>
                  <a:lnTo>
                    <a:pt x="5460" y="24384"/>
                  </a:lnTo>
                  <a:lnTo>
                    <a:pt x="732155" y="24384"/>
                  </a:lnTo>
                  <a:lnTo>
                    <a:pt x="737615" y="18923"/>
                  </a:lnTo>
                  <a:lnTo>
                    <a:pt x="737615" y="5461"/>
                  </a:lnTo>
                  <a:lnTo>
                    <a:pt x="732155" y="0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818388" y="4226052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386715" y="0"/>
                  </a:moveTo>
                  <a:lnTo>
                    <a:pt x="88773" y="0"/>
                  </a:lnTo>
                  <a:lnTo>
                    <a:pt x="54221" y="6977"/>
                  </a:lnTo>
                  <a:lnTo>
                    <a:pt x="26003" y="26003"/>
                  </a:lnTo>
                  <a:lnTo>
                    <a:pt x="6977" y="54221"/>
                  </a:lnTo>
                  <a:lnTo>
                    <a:pt x="0" y="88773"/>
                  </a:lnTo>
                  <a:lnTo>
                    <a:pt x="0" y="386714"/>
                  </a:lnTo>
                  <a:lnTo>
                    <a:pt x="6977" y="421266"/>
                  </a:lnTo>
                  <a:lnTo>
                    <a:pt x="26003" y="449484"/>
                  </a:lnTo>
                  <a:lnTo>
                    <a:pt x="54221" y="468510"/>
                  </a:lnTo>
                  <a:lnTo>
                    <a:pt x="88773" y="475488"/>
                  </a:lnTo>
                  <a:lnTo>
                    <a:pt x="386715" y="475488"/>
                  </a:lnTo>
                  <a:lnTo>
                    <a:pt x="421266" y="468510"/>
                  </a:lnTo>
                  <a:lnTo>
                    <a:pt x="449484" y="449484"/>
                  </a:lnTo>
                  <a:lnTo>
                    <a:pt x="468510" y="421266"/>
                  </a:lnTo>
                  <a:lnTo>
                    <a:pt x="475488" y="386714"/>
                  </a:lnTo>
                  <a:lnTo>
                    <a:pt x="475488" y="88773"/>
                  </a:lnTo>
                  <a:lnTo>
                    <a:pt x="468510" y="54221"/>
                  </a:lnTo>
                  <a:lnTo>
                    <a:pt x="449484" y="26003"/>
                  </a:lnTo>
                  <a:lnTo>
                    <a:pt x="421266" y="6977"/>
                  </a:lnTo>
                  <a:lnTo>
                    <a:pt x="386715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818388" y="4226052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0" y="88773"/>
                  </a:moveTo>
                  <a:lnTo>
                    <a:pt x="6977" y="54221"/>
                  </a:lnTo>
                  <a:lnTo>
                    <a:pt x="26003" y="26003"/>
                  </a:lnTo>
                  <a:lnTo>
                    <a:pt x="54221" y="6977"/>
                  </a:lnTo>
                  <a:lnTo>
                    <a:pt x="88773" y="0"/>
                  </a:lnTo>
                  <a:lnTo>
                    <a:pt x="386715" y="0"/>
                  </a:lnTo>
                  <a:lnTo>
                    <a:pt x="421266" y="6977"/>
                  </a:lnTo>
                  <a:lnTo>
                    <a:pt x="449484" y="26003"/>
                  </a:lnTo>
                  <a:lnTo>
                    <a:pt x="468510" y="54221"/>
                  </a:lnTo>
                  <a:lnTo>
                    <a:pt x="475488" y="88773"/>
                  </a:lnTo>
                  <a:lnTo>
                    <a:pt x="475488" y="386714"/>
                  </a:lnTo>
                  <a:lnTo>
                    <a:pt x="468510" y="421266"/>
                  </a:lnTo>
                  <a:lnTo>
                    <a:pt x="449484" y="449484"/>
                  </a:lnTo>
                  <a:lnTo>
                    <a:pt x="421266" y="468510"/>
                  </a:lnTo>
                  <a:lnTo>
                    <a:pt x="386715" y="475488"/>
                  </a:lnTo>
                  <a:lnTo>
                    <a:pt x="88773" y="475488"/>
                  </a:lnTo>
                  <a:lnTo>
                    <a:pt x="54221" y="468510"/>
                  </a:lnTo>
                  <a:lnTo>
                    <a:pt x="26003" y="449484"/>
                  </a:lnTo>
                  <a:lnTo>
                    <a:pt x="6977" y="421266"/>
                  </a:lnTo>
                  <a:lnTo>
                    <a:pt x="0" y="386714"/>
                  </a:lnTo>
                  <a:lnTo>
                    <a:pt x="0" y="88773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32"/>
          <p:cNvSpPr txBox="1"/>
          <p:nvPr/>
        </p:nvSpPr>
        <p:spPr>
          <a:xfrm>
            <a:off x="945286" y="4219447"/>
            <a:ext cx="21717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2202307" y="4010862"/>
            <a:ext cx="58116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2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 Loading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Loaded the txt data into dataframes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269" name="Google Shape;269;p32"/>
          <p:cNvGrpSpPr/>
          <p:nvPr/>
        </p:nvGrpSpPr>
        <p:grpSpPr>
          <a:xfrm>
            <a:off x="818388" y="5987795"/>
            <a:ext cx="1187450" cy="475615"/>
            <a:chOff x="818388" y="5987795"/>
            <a:chExt cx="1187450" cy="475615"/>
          </a:xfrm>
        </p:grpSpPr>
        <p:sp>
          <p:nvSpPr>
            <p:cNvPr id="270" name="Google Shape;270;p32"/>
            <p:cNvSpPr/>
            <p:nvPr/>
          </p:nvSpPr>
          <p:spPr>
            <a:xfrm>
              <a:off x="1267968" y="6211823"/>
              <a:ext cx="737870" cy="24765"/>
            </a:xfrm>
            <a:custGeom>
              <a:rect b="b" l="l" r="r" t="t"/>
              <a:pathLst>
                <a:path extrusionOk="0" h="24764" w="737869">
                  <a:moveTo>
                    <a:pt x="732155" y="0"/>
                  </a:moveTo>
                  <a:lnTo>
                    <a:pt x="5460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18923"/>
                  </a:lnTo>
                  <a:lnTo>
                    <a:pt x="5460" y="24383"/>
                  </a:lnTo>
                  <a:lnTo>
                    <a:pt x="732155" y="24383"/>
                  </a:lnTo>
                  <a:lnTo>
                    <a:pt x="737615" y="18923"/>
                  </a:lnTo>
                  <a:lnTo>
                    <a:pt x="737615" y="5461"/>
                  </a:lnTo>
                  <a:lnTo>
                    <a:pt x="732155" y="0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818388" y="5987795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386715" y="0"/>
                  </a:moveTo>
                  <a:lnTo>
                    <a:pt x="88773" y="0"/>
                  </a:lnTo>
                  <a:lnTo>
                    <a:pt x="54221" y="6977"/>
                  </a:lnTo>
                  <a:lnTo>
                    <a:pt x="26003" y="26003"/>
                  </a:lnTo>
                  <a:lnTo>
                    <a:pt x="6977" y="54221"/>
                  </a:lnTo>
                  <a:lnTo>
                    <a:pt x="0" y="88772"/>
                  </a:lnTo>
                  <a:lnTo>
                    <a:pt x="0" y="386714"/>
                  </a:lnTo>
                  <a:lnTo>
                    <a:pt x="6977" y="421266"/>
                  </a:lnTo>
                  <a:lnTo>
                    <a:pt x="26003" y="449484"/>
                  </a:lnTo>
                  <a:lnTo>
                    <a:pt x="54221" y="468510"/>
                  </a:lnTo>
                  <a:lnTo>
                    <a:pt x="88773" y="475487"/>
                  </a:lnTo>
                  <a:lnTo>
                    <a:pt x="386715" y="475487"/>
                  </a:lnTo>
                  <a:lnTo>
                    <a:pt x="421266" y="468510"/>
                  </a:lnTo>
                  <a:lnTo>
                    <a:pt x="449484" y="449484"/>
                  </a:lnTo>
                  <a:lnTo>
                    <a:pt x="468510" y="421266"/>
                  </a:lnTo>
                  <a:lnTo>
                    <a:pt x="475488" y="386714"/>
                  </a:lnTo>
                  <a:lnTo>
                    <a:pt x="475488" y="88772"/>
                  </a:lnTo>
                  <a:lnTo>
                    <a:pt x="468510" y="54221"/>
                  </a:lnTo>
                  <a:lnTo>
                    <a:pt x="449484" y="26003"/>
                  </a:lnTo>
                  <a:lnTo>
                    <a:pt x="421266" y="6977"/>
                  </a:lnTo>
                  <a:lnTo>
                    <a:pt x="386715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818388" y="5987795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0" y="88772"/>
                  </a:moveTo>
                  <a:lnTo>
                    <a:pt x="6977" y="54221"/>
                  </a:lnTo>
                  <a:lnTo>
                    <a:pt x="26003" y="26003"/>
                  </a:lnTo>
                  <a:lnTo>
                    <a:pt x="54221" y="6977"/>
                  </a:lnTo>
                  <a:lnTo>
                    <a:pt x="88773" y="0"/>
                  </a:lnTo>
                  <a:lnTo>
                    <a:pt x="386715" y="0"/>
                  </a:lnTo>
                  <a:lnTo>
                    <a:pt x="421266" y="6977"/>
                  </a:lnTo>
                  <a:lnTo>
                    <a:pt x="449484" y="26003"/>
                  </a:lnTo>
                  <a:lnTo>
                    <a:pt x="468510" y="54221"/>
                  </a:lnTo>
                  <a:lnTo>
                    <a:pt x="475488" y="88772"/>
                  </a:lnTo>
                  <a:lnTo>
                    <a:pt x="475488" y="386714"/>
                  </a:lnTo>
                  <a:lnTo>
                    <a:pt x="468510" y="421266"/>
                  </a:lnTo>
                  <a:lnTo>
                    <a:pt x="449484" y="449484"/>
                  </a:lnTo>
                  <a:lnTo>
                    <a:pt x="421266" y="468510"/>
                  </a:lnTo>
                  <a:lnTo>
                    <a:pt x="386715" y="475487"/>
                  </a:lnTo>
                  <a:lnTo>
                    <a:pt x="88773" y="475487"/>
                  </a:lnTo>
                  <a:lnTo>
                    <a:pt x="54221" y="468510"/>
                  </a:lnTo>
                  <a:lnTo>
                    <a:pt x="26003" y="449484"/>
                  </a:lnTo>
                  <a:lnTo>
                    <a:pt x="6977" y="421266"/>
                  </a:lnTo>
                  <a:lnTo>
                    <a:pt x="0" y="386714"/>
                  </a:lnTo>
                  <a:lnTo>
                    <a:pt x="0" y="88772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" name="Google Shape;273;p32"/>
          <p:cNvSpPr txBox="1"/>
          <p:nvPr/>
        </p:nvSpPr>
        <p:spPr>
          <a:xfrm>
            <a:off x="945286" y="5982970"/>
            <a:ext cx="21717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3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2202307" y="5774458"/>
            <a:ext cx="5572200" cy="23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2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Feature Extraction and Engineering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Extract 45 relevant URL attributes like domain age, URL length, Whois registration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75" name="Google Shape;275;p32"/>
          <p:cNvSpPr txBox="1"/>
          <p:nvPr/>
        </p:nvSpPr>
        <p:spPr>
          <a:xfrm>
            <a:off x="2202307" y="7095540"/>
            <a:ext cx="74930" cy="329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454240"/>
                </a:solidFill>
                <a:latin typeface="Lucida Sans"/>
                <a:ea typeface="Lucida Sans"/>
                <a:cs typeface="Lucida Sans"/>
                <a:sym typeface="Lucida Sans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276" name="Google Shape;276;p32"/>
          <p:cNvSpPr txBox="1"/>
          <p:nvPr>
            <p:ph idx="12" type="sldNum"/>
          </p:nvPr>
        </p:nvSpPr>
        <p:spPr>
          <a:xfrm>
            <a:off x="10533888" y="7653528"/>
            <a:ext cx="33651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